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6" r:id="rId4"/>
    <p:sldId id="267" r:id="rId5"/>
    <p:sldId id="259" r:id="rId6"/>
    <p:sldId id="272" r:id="rId7"/>
    <p:sldId id="269" r:id="rId8"/>
    <p:sldId id="263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56" y="11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78A7-3466-4457-9C4F-546AD9743FE4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83B-1246-4769-9538-60C508B3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0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78A7-3466-4457-9C4F-546AD9743FE4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83B-1246-4769-9538-60C508B3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1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78A7-3466-4457-9C4F-546AD9743FE4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83B-1246-4769-9538-60C508B3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1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78A7-3466-4457-9C4F-546AD9743FE4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83B-1246-4769-9538-60C508B3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98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78A7-3466-4457-9C4F-546AD9743FE4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83B-1246-4769-9538-60C508B3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8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78A7-3466-4457-9C4F-546AD9743FE4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83B-1246-4769-9538-60C508B3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8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78A7-3466-4457-9C4F-546AD9743FE4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83B-1246-4769-9538-60C508B3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12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78A7-3466-4457-9C4F-546AD9743FE4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83B-1246-4769-9538-60C508B3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6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78A7-3466-4457-9C4F-546AD9743FE4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83B-1246-4769-9538-60C508B3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2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78A7-3466-4457-9C4F-546AD9743FE4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83B-1246-4769-9538-60C508B3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78A7-3466-4457-9C4F-546AD9743FE4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83B-1246-4769-9538-60C508B3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6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178A7-3466-4457-9C4F-546AD9743FE4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683B-1246-4769-9538-60C508B3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renda@artplay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372" y="2513512"/>
            <a:ext cx="6103257" cy="183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59379" cy="3906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6579" y="198800"/>
            <a:ext cx="549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HeliosBlack" pitchFamily="2" charset="0"/>
              </a:rPr>
              <a:t>Центр дизайна </a:t>
            </a:r>
          </a:p>
          <a:p>
            <a:r>
              <a:rPr lang="ru-RU" sz="3600" b="1" dirty="0" smtClean="0">
                <a:latin typeface="HeliosBlack" pitchFamily="2" charset="0"/>
              </a:rPr>
              <a:t>и архитектуры </a:t>
            </a:r>
            <a:r>
              <a:rPr lang="en-US" sz="3600" b="1" dirty="0" smtClean="0">
                <a:latin typeface="HeliosBlack" pitchFamily="2" charset="0"/>
              </a:rPr>
              <a:t>ARTPLAY</a:t>
            </a:r>
            <a:endParaRPr lang="ru-RU" sz="3600" b="1" dirty="0">
              <a:latin typeface="HeliosBlack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6579" y="1953126"/>
            <a:ext cx="5498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HeliosC" panose="00000500000000000000" pitchFamily="50" charset="0"/>
              </a:rPr>
              <a:t>Центр архитектуры и дизайна </a:t>
            </a:r>
            <a:r>
              <a:rPr lang="en-US" sz="1600" b="1" dirty="0" smtClean="0">
                <a:latin typeface="HeliosC" panose="00000500000000000000" pitchFamily="50" charset="0"/>
              </a:rPr>
              <a:t>ARTPLAY</a:t>
            </a:r>
            <a:r>
              <a:rPr lang="ru-RU" sz="1600" b="1" dirty="0" smtClean="0">
                <a:latin typeface="HeliosC" panose="00000500000000000000" pitchFamily="50" charset="0"/>
              </a:rPr>
              <a:t> является исторически первым, крупнейшим и самым известным творческим кластером Москвы.</a:t>
            </a:r>
          </a:p>
          <a:p>
            <a:r>
              <a:rPr lang="ru-RU" sz="1600" b="1" dirty="0" smtClean="0">
                <a:latin typeface="HeliosC" panose="00000500000000000000" pitchFamily="50" charset="0"/>
              </a:rPr>
              <a:t>В 2020 году </a:t>
            </a:r>
            <a:r>
              <a:rPr lang="en-US" sz="1600" b="1" dirty="0" smtClean="0">
                <a:latin typeface="HeliosC" panose="00000500000000000000" pitchFamily="50" charset="0"/>
              </a:rPr>
              <a:t>ARTPLAY</a:t>
            </a:r>
            <a:r>
              <a:rPr lang="ru-RU" sz="1600" b="1" dirty="0" smtClean="0">
                <a:latin typeface="HeliosC" panose="00000500000000000000" pitchFamily="50" charset="0"/>
              </a:rPr>
              <a:t> первым в России получил статус креативного технопарка, а также стал обладателем награды </a:t>
            </a:r>
            <a:r>
              <a:rPr lang="en-US" sz="1600" b="1" dirty="0" err="1" smtClean="0">
                <a:latin typeface="HeliosC" panose="00000500000000000000" pitchFamily="50" charset="0"/>
              </a:rPr>
              <a:t>Traveller`s</a:t>
            </a:r>
            <a:r>
              <a:rPr lang="en-US" sz="1600" b="1" dirty="0" smtClean="0">
                <a:latin typeface="HeliosC" panose="00000500000000000000" pitchFamily="50" charset="0"/>
              </a:rPr>
              <a:t> choice </a:t>
            </a:r>
            <a:endParaRPr lang="ru-RU" sz="1600" b="1" dirty="0" smtClean="0">
              <a:latin typeface="HeliosC" panose="00000500000000000000" pitchFamily="50" charset="0"/>
            </a:endParaRPr>
          </a:p>
          <a:p>
            <a:r>
              <a:rPr lang="ru-RU" sz="1600" b="1" dirty="0" smtClean="0">
                <a:latin typeface="HeliosC" panose="00000500000000000000" pitchFamily="50" charset="0"/>
              </a:rPr>
              <a:t>от </a:t>
            </a:r>
            <a:r>
              <a:rPr lang="en-US" sz="1600" b="1" dirty="0" err="1" smtClean="0">
                <a:latin typeface="HeliosC" panose="00000500000000000000" pitchFamily="50" charset="0"/>
              </a:rPr>
              <a:t>Tripadvisor</a:t>
            </a:r>
            <a:r>
              <a:rPr lang="en-US" sz="1600" b="1" dirty="0" smtClean="0">
                <a:latin typeface="HeliosC" panose="00000500000000000000" pitchFamily="50" charset="0"/>
              </a:rPr>
              <a:t>, </a:t>
            </a:r>
            <a:r>
              <a:rPr lang="ru-RU" sz="1600" b="1" dirty="0" smtClean="0">
                <a:latin typeface="HeliosC" panose="00000500000000000000" pitchFamily="50" charset="0"/>
              </a:rPr>
              <a:t>как площадка, входящая в 10</a:t>
            </a:r>
            <a:r>
              <a:rPr lang="en-US" sz="1600" b="1" dirty="0" smtClean="0">
                <a:latin typeface="HeliosC" panose="00000500000000000000" pitchFamily="50" charset="0"/>
              </a:rPr>
              <a:t>% </a:t>
            </a:r>
            <a:r>
              <a:rPr lang="ru-RU" sz="1600" b="1" dirty="0" smtClean="0">
                <a:latin typeface="HeliosC" panose="00000500000000000000" pitchFamily="50" charset="0"/>
              </a:rPr>
              <a:t>лучших достопримечательностей мира.</a:t>
            </a:r>
            <a:endParaRPr lang="ru-RU" sz="1600" b="1" dirty="0">
              <a:latin typeface="HeliosC" panose="00000500000000000000" pitchFamily="50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281113"/>
              </p:ext>
            </p:extLst>
          </p:nvPr>
        </p:nvGraphicFramePr>
        <p:xfrm>
          <a:off x="144780" y="4116368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063918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HeliosBlack" pitchFamily="2" charset="0"/>
                        </a:rPr>
                        <a:t>75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HeliosBlack" pitchFamily="2" charset="0"/>
                        </a:rPr>
                        <a:t> 000 м</a:t>
                      </a:r>
                      <a:r>
                        <a:rPr lang="ru-RU" sz="1400" baseline="30000" dirty="0" smtClean="0">
                          <a:solidFill>
                            <a:schemeClr val="tx1"/>
                          </a:solidFill>
                          <a:latin typeface="HeliosBlack" pitchFamily="2" charset="0"/>
                        </a:rPr>
                        <a:t>2</a:t>
                      </a:r>
                      <a:endParaRPr lang="ru-RU" sz="1400" baseline="30000" dirty="0">
                        <a:solidFill>
                          <a:schemeClr val="tx1"/>
                        </a:solidFill>
                        <a:latin typeface="HeliosBlack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5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HeliosC" panose="00000500000000000000" pitchFamily="50" charset="0"/>
                        </a:rPr>
                        <a:t>общая</a:t>
                      </a:r>
                      <a:r>
                        <a:rPr lang="ru-RU" sz="1200" baseline="0" dirty="0" smtClean="0">
                          <a:latin typeface="HeliosC" panose="00000500000000000000" pitchFamily="50" charset="0"/>
                        </a:rPr>
                        <a:t> площадь пространств центра</a:t>
                      </a:r>
                      <a:endParaRPr lang="ru-RU" sz="1200" dirty="0">
                        <a:latin typeface="HeliosC" panose="00000500000000000000" pitchFamily="50" charset="0"/>
                      </a:endParaRP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379287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7111"/>
              </p:ext>
            </p:extLst>
          </p:nvPr>
        </p:nvGraphicFramePr>
        <p:xfrm>
          <a:off x="144780" y="4858048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063918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HeliosBlack" pitchFamily="2" charset="0"/>
                        </a:rPr>
                        <a:t>2 гектара </a:t>
                      </a:r>
                      <a:endParaRPr lang="ru-RU" sz="1400" baseline="30000" dirty="0">
                        <a:solidFill>
                          <a:schemeClr val="tx1"/>
                        </a:solidFill>
                        <a:latin typeface="HeliosBlack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5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HeliosC" panose="00000500000000000000" pitchFamily="50" charset="0"/>
                        </a:rPr>
                        <a:t>уличная</a:t>
                      </a:r>
                      <a:r>
                        <a:rPr lang="ru-RU" sz="1200" baseline="0" dirty="0" smtClean="0">
                          <a:latin typeface="HeliosC" panose="00000500000000000000" pitchFamily="50" charset="0"/>
                        </a:rPr>
                        <a:t> территория</a:t>
                      </a:r>
                      <a:endParaRPr lang="ru-RU" sz="1200" dirty="0">
                        <a:latin typeface="HeliosC" panose="00000500000000000000" pitchFamily="50" charset="0"/>
                      </a:endParaRP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379287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92290"/>
              </p:ext>
            </p:extLst>
          </p:nvPr>
        </p:nvGraphicFramePr>
        <p:xfrm>
          <a:off x="144780" y="5599728"/>
          <a:ext cx="30251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140">
                  <a:extLst>
                    <a:ext uri="{9D8B030D-6E8A-4147-A177-3AD203B41FA5}">
                      <a16:colId xmlns:a16="http://schemas.microsoft.com/office/drawing/2014/main" val="1063918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HeliosBlack" pitchFamily="2" charset="0"/>
                        </a:rPr>
                        <a:t>ежедневная проходимость</a:t>
                      </a:r>
                      <a:endParaRPr lang="ru-RU" sz="1400" baseline="30000" dirty="0">
                        <a:solidFill>
                          <a:schemeClr val="tx1"/>
                        </a:solidFill>
                        <a:latin typeface="HeliosBlack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5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HeliosC" panose="00000500000000000000" pitchFamily="50" charset="0"/>
                        </a:rPr>
                        <a:t>от</a:t>
                      </a:r>
                      <a:r>
                        <a:rPr lang="ru-RU" sz="1200" baseline="0" dirty="0" smtClean="0">
                          <a:latin typeface="HeliosC" panose="00000500000000000000" pitchFamily="50" charset="0"/>
                        </a:rPr>
                        <a:t> 5 000 до 20 000 человек</a:t>
                      </a:r>
                      <a:endParaRPr lang="ru-RU" sz="1200" dirty="0">
                        <a:latin typeface="HeliosC" panose="00000500000000000000" pitchFamily="50" charset="0"/>
                      </a:endParaRP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379287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672333"/>
              </p:ext>
            </p:extLst>
          </p:nvPr>
        </p:nvGraphicFramePr>
        <p:xfrm>
          <a:off x="3066702" y="4116368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063918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HeliosBlack" pitchFamily="2" charset="0"/>
                        </a:rPr>
                        <a:t>450 </a:t>
                      </a:r>
                      <a:endParaRPr lang="ru-RU" sz="1400" baseline="30000" dirty="0">
                        <a:solidFill>
                          <a:schemeClr val="tx1"/>
                        </a:solidFill>
                        <a:latin typeface="HeliosBlack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5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HeliosC" panose="00000500000000000000" pitchFamily="50" charset="0"/>
                        </a:rPr>
                        <a:t>резидентов</a:t>
                      </a:r>
                      <a:endParaRPr lang="ru-RU" sz="1200" dirty="0">
                        <a:latin typeface="HeliosC" panose="00000500000000000000" pitchFamily="50" charset="0"/>
                      </a:endParaRP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379287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939589"/>
              </p:ext>
            </p:extLst>
          </p:nvPr>
        </p:nvGraphicFramePr>
        <p:xfrm>
          <a:off x="3066702" y="4858048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063918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HeliosBlack" pitchFamily="2" charset="0"/>
                        </a:rPr>
                        <a:t>300</a:t>
                      </a:r>
                      <a:endParaRPr lang="ru-RU" sz="1400" baseline="30000" dirty="0">
                        <a:solidFill>
                          <a:schemeClr val="tx1"/>
                        </a:solidFill>
                        <a:latin typeface="HeliosBlack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5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HeliosC" panose="00000500000000000000" pitchFamily="50" charset="0"/>
                        </a:rPr>
                        <a:t>шоурумов</a:t>
                      </a:r>
                      <a:endParaRPr lang="ru-RU" sz="1200" dirty="0">
                        <a:latin typeface="HeliosC" panose="00000500000000000000" pitchFamily="50" charset="0"/>
                      </a:endParaRP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379287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818436"/>
              </p:ext>
            </p:extLst>
          </p:nvPr>
        </p:nvGraphicFramePr>
        <p:xfrm>
          <a:off x="3066702" y="5599728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063918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HeliosBlack" pitchFamily="2" charset="0"/>
                        </a:rPr>
                        <a:t>80 </a:t>
                      </a:r>
                      <a:endParaRPr lang="ru-RU" sz="1400" baseline="30000" dirty="0">
                        <a:solidFill>
                          <a:schemeClr val="tx1"/>
                        </a:solidFill>
                        <a:latin typeface="HeliosBlack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5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HeliosC" panose="00000500000000000000" pitchFamily="50" charset="0"/>
                        </a:rPr>
                        <a:t>архитектурных бюро и дизайн студий</a:t>
                      </a:r>
                      <a:endParaRPr lang="ru-RU" sz="1200" dirty="0">
                        <a:latin typeface="HeliosC" panose="00000500000000000000" pitchFamily="50" charset="0"/>
                      </a:endParaRP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379287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918068"/>
              </p:ext>
            </p:extLst>
          </p:nvPr>
        </p:nvGraphicFramePr>
        <p:xfrm>
          <a:off x="6068929" y="4858048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063918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HeliosBlack" pitchFamily="2" charset="0"/>
                        </a:rPr>
                        <a:t>20</a:t>
                      </a:r>
                      <a:endParaRPr lang="ru-RU" sz="1400" baseline="30000" dirty="0">
                        <a:solidFill>
                          <a:schemeClr val="tx1"/>
                        </a:solidFill>
                        <a:latin typeface="HeliosBlack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5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HeliosC" panose="00000500000000000000" pitchFamily="50" charset="0"/>
                        </a:rPr>
                        <a:t>рекламных</a:t>
                      </a:r>
                      <a:r>
                        <a:rPr lang="ru-RU" sz="1200" baseline="0" dirty="0" smtClean="0">
                          <a:latin typeface="HeliosC" panose="00000500000000000000" pitchFamily="50" charset="0"/>
                        </a:rPr>
                        <a:t> агентств</a:t>
                      </a:r>
                      <a:endParaRPr lang="ru-RU" sz="1200" dirty="0">
                        <a:latin typeface="HeliosC" panose="00000500000000000000" pitchFamily="50" charset="0"/>
                      </a:endParaRP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379287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447867"/>
              </p:ext>
            </p:extLst>
          </p:nvPr>
        </p:nvGraphicFramePr>
        <p:xfrm>
          <a:off x="6068929" y="4114339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063918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HeliosBlack" pitchFamily="2" charset="0"/>
                        </a:rPr>
                        <a:t>15</a:t>
                      </a:r>
                      <a:endParaRPr lang="ru-RU" sz="1400" baseline="30000" dirty="0">
                        <a:solidFill>
                          <a:schemeClr val="tx1"/>
                        </a:solidFill>
                        <a:latin typeface="HeliosBlack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5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HeliosC" panose="00000500000000000000" pitchFamily="50" charset="0"/>
                        </a:rPr>
                        <a:t>строительных компаний</a:t>
                      </a:r>
                      <a:endParaRPr lang="ru-RU" sz="1200" dirty="0">
                        <a:latin typeface="HeliosC" panose="00000500000000000000" pitchFamily="50" charset="0"/>
                      </a:endParaRP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379287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00293"/>
              </p:ext>
            </p:extLst>
          </p:nvPr>
        </p:nvGraphicFramePr>
        <p:xfrm>
          <a:off x="6068929" y="5597699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063918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HeliosBlack" pitchFamily="2" charset="0"/>
                        </a:rPr>
                        <a:t>17</a:t>
                      </a:r>
                      <a:endParaRPr lang="ru-RU" sz="1400" baseline="30000" dirty="0">
                        <a:solidFill>
                          <a:schemeClr val="tx1"/>
                        </a:solidFill>
                        <a:latin typeface="HeliosBlack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5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HeliosC" panose="00000500000000000000" pitchFamily="50" charset="0"/>
                        </a:rPr>
                        <a:t>кафе</a:t>
                      </a:r>
                      <a:r>
                        <a:rPr lang="ru-RU" sz="1200" baseline="0" dirty="0" smtClean="0">
                          <a:latin typeface="HeliosC" panose="00000500000000000000" pitchFamily="50" charset="0"/>
                        </a:rPr>
                        <a:t> и ресторанов</a:t>
                      </a:r>
                      <a:endParaRPr lang="ru-RU" sz="1200" dirty="0">
                        <a:latin typeface="HeliosC" panose="00000500000000000000" pitchFamily="50" charset="0"/>
                      </a:endParaRP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379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2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3" t="1217" r="703" b="65406"/>
          <a:stretch/>
        </p:blipFill>
        <p:spPr>
          <a:xfrm>
            <a:off x="0" y="1"/>
            <a:ext cx="12225290" cy="2935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993" y="3067050"/>
            <a:ext cx="1123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eliosBlack" pitchFamily="2" charset="0"/>
              </a:rPr>
              <a:t>ARTPLAY</a:t>
            </a:r>
            <a:r>
              <a:rPr lang="ru-RU" sz="3600" b="1" dirty="0" smtClean="0">
                <a:latin typeface="HeliosBlack" pitchFamily="2" charset="0"/>
              </a:rPr>
              <a:t> расположен в центре Москвы</a:t>
            </a:r>
            <a:endParaRPr lang="ru-RU" sz="3600" b="1" dirty="0">
              <a:latin typeface="HeliosBlack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993" y="3865781"/>
            <a:ext cx="549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HeliosC" panose="00000500000000000000" pitchFamily="50" charset="0"/>
              </a:rPr>
              <a:t>Район исторической застройки. В пешей доступности престижные дорогие бизнес-центры А-класса: </a:t>
            </a:r>
            <a:r>
              <a:rPr lang="en-US" sz="1600" b="1" dirty="0" err="1" smtClean="0">
                <a:latin typeface="HeliosC" panose="00000500000000000000" pitchFamily="50" charset="0"/>
              </a:rPr>
              <a:t>Citydel</a:t>
            </a:r>
            <a:r>
              <a:rPr lang="en-US" sz="1600" b="1" dirty="0" smtClean="0">
                <a:latin typeface="HeliosC" panose="00000500000000000000" pitchFamily="50" charset="0"/>
              </a:rPr>
              <a:t>, Delta Plaza. </a:t>
            </a:r>
            <a:r>
              <a:rPr lang="ru-RU" sz="1600" b="1" dirty="0" smtClean="0">
                <a:latin typeface="HeliosC" panose="00000500000000000000" pitchFamily="50" charset="0"/>
              </a:rPr>
              <a:t>По близости также расположены известные проекты в сфере недвижимости: Винзавод, Атриум, </a:t>
            </a:r>
            <a:r>
              <a:rPr lang="ru-RU" sz="1600" b="1" dirty="0" err="1" smtClean="0">
                <a:latin typeface="HeliosC" panose="00000500000000000000" pitchFamily="50" charset="0"/>
              </a:rPr>
              <a:t>Арма</a:t>
            </a:r>
            <a:r>
              <a:rPr lang="ru-RU" sz="1600" b="1" dirty="0" smtClean="0">
                <a:latin typeface="HeliosC" panose="00000500000000000000" pitchFamily="50" charset="0"/>
              </a:rPr>
              <a:t>.</a:t>
            </a:r>
            <a:endParaRPr lang="ru-RU" sz="1600" b="1" dirty="0">
              <a:latin typeface="HeliosC" panose="00000500000000000000" pitchFamily="50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446670"/>
              </p:ext>
            </p:extLst>
          </p:nvPr>
        </p:nvGraphicFramePr>
        <p:xfrm>
          <a:off x="6162675" y="3865781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063918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HeliosBlack" pitchFamily="2" charset="0"/>
                        </a:rPr>
                        <a:t>10 минут</a:t>
                      </a:r>
                      <a:endParaRPr lang="ru-RU" sz="1400" baseline="30000" dirty="0">
                        <a:solidFill>
                          <a:schemeClr val="tx1"/>
                        </a:solidFill>
                        <a:latin typeface="HeliosBlack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5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HeliosC" panose="00000500000000000000" pitchFamily="50" charset="0"/>
                        </a:rPr>
                        <a:t>езды</a:t>
                      </a:r>
                      <a:r>
                        <a:rPr lang="ru-RU" sz="1200" baseline="0" dirty="0" smtClean="0">
                          <a:latin typeface="HeliosC" panose="00000500000000000000" pitchFamily="50" charset="0"/>
                        </a:rPr>
                        <a:t> от Кремля</a:t>
                      </a:r>
                      <a:endParaRPr lang="ru-RU" sz="1200" dirty="0">
                        <a:latin typeface="HeliosC" panose="00000500000000000000" pitchFamily="50" charset="0"/>
                      </a:endParaRP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379287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36980"/>
              </p:ext>
            </p:extLst>
          </p:nvPr>
        </p:nvGraphicFramePr>
        <p:xfrm>
          <a:off x="6162675" y="4604822"/>
          <a:ext cx="28956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063918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HeliosBlack" pitchFamily="2" charset="0"/>
                        </a:rPr>
                        <a:t>500 метров</a:t>
                      </a:r>
                      <a:endParaRPr lang="ru-RU" sz="1400" baseline="30000" dirty="0">
                        <a:solidFill>
                          <a:schemeClr val="tx1"/>
                        </a:solidFill>
                        <a:latin typeface="HeliosBlack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5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HeliosC" panose="00000500000000000000" pitchFamily="50" charset="0"/>
                        </a:rPr>
                        <a:t>от</a:t>
                      </a:r>
                      <a:r>
                        <a:rPr lang="ru-RU" sz="1200" baseline="0" dirty="0" smtClean="0">
                          <a:latin typeface="HeliosC" panose="00000500000000000000" pitchFamily="50" charset="0"/>
                        </a:rPr>
                        <a:t> станции метро Курская Кольцевой линии Московского метрополитена</a:t>
                      </a:r>
                      <a:endParaRPr lang="ru-RU" sz="1200" dirty="0">
                        <a:latin typeface="HeliosC" panose="00000500000000000000" pitchFamily="50" charset="0"/>
                      </a:endParaRP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379287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33900"/>
              </p:ext>
            </p:extLst>
          </p:nvPr>
        </p:nvGraphicFramePr>
        <p:xfrm>
          <a:off x="6162675" y="5432862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063918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HeliosBlack" pitchFamily="2" charset="0"/>
                        </a:rPr>
                        <a:t>550 метров</a:t>
                      </a:r>
                      <a:endParaRPr lang="ru-RU" sz="1400" baseline="30000" dirty="0">
                        <a:solidFill>
                          <a:schemeClr val="tx1"/>
                        </a:solidFill>
                        <a:latin typeface="HeliosBlack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5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HeliosC" panose="00000500000000000000" pitchFamily="50" charset="0"/>
                        </a:rPr>
                        <a:t>от</a:t>
                      </a:r>
                      <a:r>
                        <a:rPr lang="ru-RU" sz="1200" baseline="0" dirty="0" smtClean="0">
                          <a:latin typeface="HeliosC" panose="00000500000000000000" pitchFamily="50" charset="0"/>
                        </a:rPr>
                        <a:t> Садового кольца </a:t>
                      </a:r>
                      <a:endParaRPr lang="ru-RU" sz="1200" dirty="0">
                        <a:latin typeface="HeliosC" panose="00000500000000000000" pitchFamily="50" charset="0"/>
                      </a:endParaRP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379287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997374"/>
              </p:ext>
            </p:extLst>
          </p:nvPr>
        </p:nvGraphicFramePr>
        <p:xfrm>
          <a:off x="9058275" y="4604822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063918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HeliosBlack" pitchFamily="2" charset="0"/>
                        </a:rPr>
                        <a:t>350 метров</a:t>
                      </a:r>
                      <a:endParaRPr lang="ru-RU" sz="1400" baseline="30000" dirty="0">
                        <a:solidFill>
                          <a:schemeClr val="tx1"/>
                        </a:solidFill>
                        <a:latin typeface="HeliosBlack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5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HeliosC" panose="00000500000000000000" pitchFamily="50" charset="0"/>
                        </a:rPr>
                        <a:t>от</a:t>
                      </a:r>
                      <a:r>
                        <a:rPr lang="ru-RU" sz="1200" baseline="0" dirty="0" smtClean="0">
                          <a:latin typeface="HeliosC" panose="00000500000000000000" pitchFamily="50" charset="0"/>
                        </a:rPr>
                        <a:t> набережной реки Яуза</a:t>
                      </a:r>
                      <a:endParaRPr lang="ru-RU" sz="1200" dirty="0">
                        <a:latin typeface="HeliosC" panose="00000500000000000000" pitchFamily="50" charset="0"/>
                      </a:endParaRP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379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5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2" t="1388" r="1180" b="1414"/>
          <a:stretch/>
        </p:blipFill>
        <p:spPr>
          <a:xfrm>
            <a:off x="-10096499" y="-3774118"/>
            <a:ext cx="9458326" cy="6667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6300" y="4410075"/>
            <a:ext cx="4729163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46501"/>
          <a:stretch/>
        </p:blipFill>
        <p:spPr>
          <a:xfrm>
            <a:off x="290681" y="3844501"/>
            <a:ext cx="5314782" cy="1339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3499"/>
          <a:stretch/>
        </p:blipFill>
        <p:spPr>
          <a:xfrm>
            <a:off x="452606" y="5280497"/>
            <a:ext cx="4619622" cy="1339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3" y="0"/>
            <a:ext cx="4934857" cy="32899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57" y="3368070"/>
            <a:ext cx="4934857" cy="3289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0" y="0"/>
            <a:ext cx="5907904" cy="32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133" y="3426177"/>
            <a:ext cx="2573867" cy="3431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133" y="-5646"/>
            <a:ext cx="2573867" cy="34318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267"/>
            <a:ext cx="9634095" cy="5274733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60867" y="126029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Land Rover Web Bold" pitchFamily="2" charset="0"/>
              </a:rPr>
              <a:t> </a:t>
            </a:r>
            <a:r>
              <a:rPr lang="ru-RU" dirty="0" smtClean="0">
                <a:latin typeface="HeliosBlack" pitchFamily="2" charset="0"/>
              </a:rPr>
              <a:t>12-5</a:t>
            </a:r>
            <a:endParaRPr lang="ru-RU" dirty="0">
              <a:latin typeface="Helios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48" y="818325"/>
            <a:ext cx="3796732" cy="25286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9" y="818325"/>
            <a:ext cx="3676861" cy="25286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9" y="3444383"/>
            <a:ext cx="3681372" cy="24302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8"/>
          <a:stretch/>
        </p:blipFill>
        <p:spPr>
          <a:xfrm>
            <a:off x="3951748" y="3444383"/>
            <a:ext cx="3796732" cy="24207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28" y="1639737"/>
            <a:ext cx="674838" cy="6748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1266" y="1807879"/>
            <a:ext cx="186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Helios" pitchFamily="2" charset="0"/>
              </a:rPr>
              <a:t>площадь 500 м</a:t>
            </a:r>
            <a:r>
              <a:rPr lang="ru-RU" sz="1600" baseline="30000" dirty="0" smtClean="0">
                <a:latin typeface="Helios" pitchFamily="2" charset="0"/>
              </a:rPr>
              <a:t>2</a:t>
            </a:r>
            <a:r>
              <a:rPr lang="ru-RU" sz="1600" dirty="0" smtClean="0">
                <a:latin typeface="Helios" pitchFamily="2" charset="0"/>
              </a:rPr>
              <a:t> </a:t>
            </a:r>
            <a:endParaRPr lang="ru-RU" sz="1600" dirty="0">
              <a:latin typeface="Helios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28" y="2482717"/>
            <a:ext cx="676800" cy="676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641265" y="2518034"/>
            <a:ext cx="2661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Helios" pitchFamily="2" charset="0"/>
              </a:rPr>
              <a:t>р</a:t>
            </a:r>
            <a:r>
              <a:rPr lang="ru-RU" sz="1600" dirty="0" smtClean="0">
                <a:latin typeface="Helios" pitchFamily="2" charset="0"/>
              </a:rPr>
              <a:t>асположен на 5 этаже </a:t>
            </a:r>
          </a:p>
          <a:p>
            <a:r>
              <a:rPr lang="ru-RU" sz="1600" dirty="0" smtClean="0">
                <a:latin typeface="Helios" pitchFamily="2" charset="0"/>
              </a:rPr>
              <a:t>12 строения </a:t>
            </a:r>
            <a:endParaRPr lang="ru-RU" sz="1600" dirty="0">
              <a:latin typeface="Helios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41265" y="3373671"/>
            <a:ext cx="2986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Helios" pitchFamily="2" charset="0"/>
              </a:rPr>
              <a:t>в</a:t>
            </a:r>
            <a:r>
              <a:rPr lang="ru-RU" sz="1600" dirty="0" smtClean="0">
                <a:latin typeface="Helios" pitchFamily="2" charset="0"/>
              </a:rPr>
              <a:t>озможность размещения </a:t>
            </a:r>
          </a:p>
          <a:p>
            <a:r>
              <a:rPr lang="ru-RU" sz="1600" dirty="0" smtClean="0">
                <a:latin typeface="Helios" pitchFamily="2" charset="0"/>
              </a:rPr>
              <a:t>вывески на мостиках</a:t>
            </a:r>
            <a:endParaRPr lang="ru-RU" sz="1600" dirty="0">
              <a:latin typeface="Helios" pitchFamily="2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28" y="3327659"/>
            <a:ext cx="676800" cy="6768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65" y="4168420"/>
            <a:ext cx="676800" cy="6768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641265" y="4337543"/>
            <a:ext cx="340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Helios" pitchFamily="2" charset="0"/>
              </a:rPr>
              <a:t>в</a:t>
            </a:r>
            <a:r>
              <a:rPr lang="ru-RU" sz="1600" dirty="0" smtClean="0">
                <a:latin typeface="Helios" pitchFamily="2" charset="0"/>
              </a:rPr>
              <a:t>озможность перепланировки </a:t>
            </a:r>
            <a:endParaRPr lang="ru-RU" sz="1600" dirty="0">
              <a:latin typeface="Heli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65" b="2890"/>
          <a:stretch/>
        </p:blipFill>
        <p:spPr>
          <a:xfrm>
            <a:off x="192982" y="1795690"/>
            <a:ext cx="5242618" cy="326662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51" y="226279"/>
            <a:ext cx="6528999" cy="26809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50" y="3051175"/>
            <a:ext cx="6529000" cy="316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HeliosBlack" pitchFamily="2" charset="0"/>
                <a:cs typeface="Arial" panose="020B0604020202020204" pitchFamily="34" charset="0"/>
              </a:rPr>
              <a:t>Технические параметры</a:t>
            </a:r>
            <a:endParaRPr lang="ru-RU" sz="5400" b="1" dirty="0">
              <a:latin typeface="HeliosBlack" pitchFamily="2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5410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Helios" pitchFamily="2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Общая </a:t>
            </a: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площадь помещения </a:t>
            </a:r>
            <a:r>
              <a:rPr lang="ru-RU" sz="2000" b="1" dirty="0" smtClean="0">
                <a:latin typeface="Helios" pitchFamily="2" charset="0"/>
                <a:cs typeface="Arial" panose="020B0604020202020204" pitchFamily="34" charset="0"/>
              </a:rPr>
              <a:t>500</a:t>
            </a: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 м</a:t>
            </a:r>
            <a:r>
              <a:rPr lang="en-US" sz="2000" dirty="0" smtClean="0">
                <a:latin typeface="Helios" pitchFamily="2" charset="0"/>
                <a:cs typeface="Arial" panose="020B0604020202020204" pitchFamily="34" charset="0"/>
              </a:rPr>
              <a:t>2</a:t>
            </a: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Helios" pitchFamily="2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Helios" pitchFamily="2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Высота </a:t>
            </a: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потолка = 3.70 м.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Helios" pitchFamily="2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Электроснабжение </a:t>
            </a: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= 70 Вт/</a:t>
            </a:r>
            <a:r>
              <a:rPr lang="ru-RU" sz="2000" dirty="0" err="1" smtClean="0">
                <a:latin typeface="Helios" pitchFamily="2" charset="0"/>
                <a:cs typeface="Arial" panose="020B0604020202020204" pitchFamily="34" charset="0"/>
              </a:rPr>
              <a:t>кв.м</a:t>
            </a: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Helios" pitchFamily="2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Принудительная </a:t>
            </a: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вентиляция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Helios" pitchFamily="2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Собственный санузел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Helios" pitchFamily="2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6 </a:t>
            </a: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независимых провайдеров интернет ресурсов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Helios" pitchFamily="2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Пассажирский </a:t>
            </a: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лифт + 2 лестницы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Helios" pitchFamily="2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Круглосуточный </a:t>
            </a: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доступ к помещению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Helios" pitchFamily="2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Пост </a:t>
            </a: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охраны на 1 этаже здания</a:t>
            </a:r>
            <a:endParaRPr lang="ru-RU" sz="2000" dirty="0">
              <a:latin typeface="Helio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HeliosBlack" pitchFamily="2" charset="0"/>
                <a:cs typeface="Arial" panose="020B0604020202020204" pitchFamily="34" charset="0"/>
              </a:rPr>
              <a:t>Контакты</a:t>
            </a:r>
            <a:endParaRPr lang="ru-RU" sz="5400" b="1" dirty="0">
              <a:latin typeface="HeliosBlack" pitchFamily="2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Отдел аренды</a:t>
            </a:r>
            <a:r>
              <a:rPr lang="en-US" sz="2000" dirty="0" smtClean="0">
                <a:latin typeface="Helios" pitchFamily="2" charset="0"/>
                <a:cs typeface="Arial" panose="020B0604020202020204" pitchFamily="34" charset="0"/>
              </a:rPr>
              <a:t> Artplay </a:t>
            </a:r>
            <a:endParaRPr lang="ru-RU" sz="2000" dirty="0" smtClean="0">
              <a:latin typeface="Helios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Helios" pitchFamily="2" charset="0"/>
                <a:cs typeface="Arial" panose="020B0604020202020204" pitchFamily="34" charset="0"/>
                <a:hlinkClick r:id="rId2"/>
              </a:rPr>
              <a:t>arenda@artplay.ru</a:t>
            </a:r>
            <a:endParaRPr lang="en-US" sz="2000" dirty="0" smtClean="0">
              <a:latin typeface="Helios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+ 7 916 278 75 29</a:t>
            </a:r>
          </a:p>
          <a:p>
            <a:pPr marL="0" indent="0">
              <a:buNone/>
            </a:pPr>
            <a:r>
              <a:rPr lang="ru-RU" sz="2000" dirty="0" smtClean="0">
                <a:latin typeface="Helios" pitchFamily="2" charset="0"/>
                <a:cs typeface="Arial" panose="020B0604020202020204" pitchFamily="34" charset="0"/>
              </a:rPr>
              <a:t>+ 7 495 620 08 82</a:t>
            </a:r>
            <a:endParaRPr lang="ru-RU" sz="2000" dirty="0">
              <a:latin typeface="Helio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247</Words>
  <Application>Microsoft Office PowerPoint</Application>
  <PresentationFormat>Широкоэкранный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Helios</vt:lpstr>
      <vt:lpstr>HeliosBlack</vt:lpstr>
      <vt:lpstr>HeliosC</vt:lpstr>
      <vt:lpstr>Land Rover Web 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12-5</vt:lpstr>
      <vt:lpstr>Презентация PowerPoint</vt:lpstr>
      <vt:lpstr>Презентация PowerPoint</vt:lpstr>
      <vt:lpstr>Технические параметры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ШОУ-РУМ</dc:title>
  <dc:creator>Юрий А. Колебацкий</dc:creator>
  <cp:lastModifiedBy>Елизавета А. Попцова</cp:lastModifiedBy>
  <cp:revision>37</cp:revision>
  <dcterms:created xsi:type="dcterms:W3CDTF">2021-12-08T09:32:22Z</dcterms:created>
  <dcterms:modified xsi:type="dcterms:W3CDTF">2025-08-13T12:04:42Z</dcterms:modified>
</cp:coreProperties>
</file>